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72" r:id="rId11"/>
    <p:sldId id="273" r:id="rId12"/>
    <p:sldId id="274" r:id="rId13"/>
    <p:sldId id="275" r:id="rId14"/>
    <p:sldId id="276" r:id="rId15"/>
    <p:sldId id="277" r:id="rId16"/>
    <p:sldId id="278" r:id="rId17"/>
    <p:sldId id="279" r:id="rId18"/>
    <p:sldId id="265" r:id="rId19"/>
    <p:sldId id="280" r:id="rId20"/>
    <p:sldId id="281" r:id="rId21"/>
    <p:sldId id="283" r:id="rId22"/>
    <p:sldId id="282" r:id="rId23"/>
    <p:sldId id="284" r:id="rId24"/>
    <p:sldId id="266" r:id="rId25"/>
    <p:sldId id="268" r:id="rId26"/>
    <p:sldId id="269" r:id="rId27"/>
    <p:sldId id="270" r:id="rId28"/>
    <p:sldId id="271" r:id="rId29"/>
    <p:sldId id="267" r:id="rId3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54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357C86-F23A-4551-82B2-CC7AD46CB147}" type="datetimeFigureOut">
              <a:rPr lang="en-US" smtClean="0"/>
              <a:t>10/12/2012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B519DC-6B04-4377-88FA-2A16BD75B33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>
    <p:dissolve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nacacnet.org/" TargetMode="Externa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8" Type="http://schemas.openxmlformats.org/officeDocument/2006/relationships/hyperlink" Target="http://www.ctcl.org/" TargetMode="External"/><Relationship Id="rId3" Type="http://schemas.openxmlformats.org/officeDocument/2006/relationships/hyperlink" Target="http://www.collegeboard.com/" TargetMode="External"/><Relationship Id="rId7" Type="http://schemas.openxmlformats.org/officeDocument/2006/relationships/hyperlink" Target="http://www.commonapp.org/" TargetMode="External"/><Relationship Id="rId2" Type="http://schemas.openxmlformats.org/officeDocument/2006/relationships/hyperlink" Target="http://www.csocollegecenter.org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petersons.com/" TargetMode="External"/><Relationship Id="rId5" Type="http://schemas.openxmlformats.org/officeDocument/2006/relationships/hyperlink" Target="http://www.collegeview.com/" TargetMode="External"/><Relationship Id="rId4" Type="http://schemas.openxmlformats.org/officeDocument/2006/relationships/hyperlink" Target="http://www.knowhow2go.org/" TargetMode="External"/></Relationships>
</file>

<file path=ppt/slides/_rels/slide25.xml.rels><?xml version="1.0" encoding="UTF-8" standalone="yes"?>
<Relationships xmlns="http://schemas.openxmlformats.org/package/2006/relationships"><Relationship Id="rId8" Type="http://schemas.openxmlformats.org/officeDocument/2006/relationships/hyperlink" Target="http://www.findtuition.com/" TargetMode="External"/><Relationship Id="rId3" Type="http://schemas.openxmlformats.org/officeDocument/2006/relationships/hyperlink" Target="http://www.fafsa.gov/" TargetMode="External"/><Relationship Id="rId7" Type="http://schemas.openxmlformats.org/officeDocument/2006/relationships/hyperlink" Target="http://www.fastweb.com/" TargetMode="External"/><Relationship Id="rId2" Type="http://schemas.openxmlformats.org/officeDocument/2006/relationships/hyperlink" Target="http://studentaid.ed.gov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finaid.org/" TargetMode="External"/><Relationship Id="rId5" Type="http://schemas.openxmlformats.org/officeDocument/2006/relationships/hyperlink" Target="https://profileonline.collegeboard.com/" TargetMode="External"/><Relationship Id="rId4" Type="http://schemas.openxmlformats.org/officeDocument/2006/relationships/hyperlink" Target="http://www.fafsa4caster.ed.gov/" TargetMode="External"/><Relationship Id="rId9" Type="http://schemas.openxmlformats.org/officeDocument/2006/relationships/hyperlink" Target="http://www.salliemae.com/" TargetMode="External"/></Relationships>
</file>

<file path=ppt/slides/_rels/slide26.xml.rels><?xml version="1.0" encoding="UTF-8" standalone="yes"?>
<Relationships xmlns="http://schemas.openxmlformats.org/package/2006/relationships"><Relationship Id="rId8" Type="http://schemas.openxmlformats.org/officeDocument/2006/relationships/hyperlink" Target="http://www.princetonreview.com/" TargetMode="External"/><Relationship Id="rId3" Type="http://schemas.openxmlformats.org/officeDocument/2006/relationships/hyperlink" Target="http://www.actstudent.org/faq/answers/feewaiver.html" TargetMode="External"/><Relationship Id="rId7" Type="http://schemas.openxmlformats.org/officeDocument/2006/relationships/hyperlink" Target="http://www.number2.com/" TargetMode="External"/><Relationship Id="rId2" Type="http://schemas.openxmlformats.org/officeDocument/2006/relationships/hyperlink" Target="http://www.act.org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collegeboard.com/student/testing/psat/about.html" TargetMode="External"/><Relationship Id="rId5" Type="http://schemas.openxmlformats.org/officeDocument/2006/relationships/hyperlink" Target="http://www.collegeboard.com/student/testing/sat/calenfees/feewaivers.html" TargetMode="External"/><Relationship Id="rId4" Type="http://schemas.openxmlformats.org/officeDocument/2006/relationships/hyperlink" Target="http://www.collegeboard.com/" TargetMode="External"/><Relationship Id="rId9" Type="http://schemas.openxmlformats.org/officeDocument/2006/relationships/hyperlink" Target="http://www.kaptest.com/" TargetMode="Externa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ncf.org/" TargetMode="External"/><Relationship Id="rId2" Type="http://schemas.openxmlformats.org/officeDocument/2006/relationships/hyperlink" Target="http://www.nacacnet.org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firstinthefamily.org/" TargetMode="External"/><Relationship Id="rId5" Type="http://schemas.openxmlformats.org/officeDocument/2006/relationships/hyperlink" Target="http://www.nafeo.org/" TargetMode="External"/><Relationship Id="rId4" Type="http://schemas.openxmlformats.org/officeDocument/2006/relationships/hyperlink" Target="http://www.hacu.net/hacu/Default_EN.asp" TargetMode="Externa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hyperlink" Target="http://www.campuschamps.org/" TargetMode="External"/><Relationship Id="rId2" Type="http://schemas.openxmlformats.org/officeDocument/2006/relationships/hyperlink" Target="http://eligibilitycenter.org/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ww.bls.gov/oco" TargetMode="External"/><Relationship Id="rId4" Type="http://schemas.openxmlformats.org/officeDocument/2006/relationships/hyperlink" Target="http://www.athleticaid.com/" TargetMode="Externa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RAMS (10/12/12)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Sra. </a:t>
            </a:r>
            <a:r>
              <a:rPr lang="en-US" smtClean="0"/>
              <a:t>Castro.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/>
          </a:bodyPr>
          <a:lstStyle/>
          <a:p>
            <a:pPr algn="l"/>
            <a:r>
              <a:rPr lang="en-US" sz="3200" dirty="0"/>
              <a:t>CHARTING YOUR COURSE FOR COLLEGE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990600"/>
            <a:ext cx="8763000" cy="5334000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Here are some other important things to consider in selecting colleges:</a:t>
            </a:r>
          </a:p>
          <a:p>
            <a:r>
              <a:rPr lang="en-US" b="1" dirty="0"/>
              <a:t>ACCREDITATION AND PARTICIPATION IN THE FEDERAL STUDENT AID PROGRAMS: </a:t>
            </a:r>
            <a:endParaRPr lang="en-US" b="1" dirty="0" smtClean="0"/>
          </a:p>
          <a:p>
            <a:r>
              <a:rPr lang="en-US" dirty="0" smtClean="0"/>
              <a:t>The </a:t>
            </a:r>
            <a:r>
              <a:rPr lang="en-US" dirty="0"/>
              <a:t>goal of accreditation is </a:t>
            </a:r>
            <a:r>
              <a:rPr lang="en-US" dirty="0" smtClean="0"/>
              <a:t>to ensure </a:t>
            </a:r>
            <a:r>
              <a:rPr lang="en-US" dirty="0"/>
              <a:t>that education provided by colleges and universities meets acceptable levels of quality. </a:t>
            </a:r>
            <a:r>
              <a:rPr lang="en-US" dirty="0" smtClean="0"/>
              <a:t>Accrediting agencies</a:t>
            </a:r>
            <a:r>
              <a:rPr lang="en-US" dirty="0"/>
              <a:t>, which are private educational associations of regional or national scope, develop evaluation </a:t>
            </a:r>
            <a:r>
              <a:rPr lang="en-US" dirty="0" smtClean="0"/>
              <a:t>criteria and </a:t>
            </a:r>
            <a:r>
              <a:rPr lang="en-US" dirty="0"/>
              <a:t>conduct peer evaluations to assess whether or not those criteria are met.  </a:t>
            </a:r>
            <a:r>
              <a:rPr lang="en-US" dirty="0" smtClean="0"/>
              <a:t>To </a:t>
            </a:r>
            <a:r>
              <a:rPr lang="en-US" dirty="0"/>
              <a:t>participate in the </a:t>
            </a:r>
            <a:r>
              <a:rPr lang="en-US" dirty="0" smtClean="0"/>
              <a:t>federal student </a:t>
            </a:r>
            <a:r>
              <a:rPr lang="en-US" dirty="0"/>
              <a:t>aid programs, an institution must be accredited by an accrediting agency or state approval </a:t>
            </a:r>
            <a:r>
              <a:rPr lang="en-US" dirty="0" smtClean="0"/>
              <a:t>agency recognized </a:t>
            </a:r>
            <a:r>
              <a:rPr lang="en-US" dirty="0"/>
              <a:t>by the U.S. Secretary of Education as a “reliable authority as to the quality of postsecondary </a:t>
            </a:r>
            <a:r>
              <a:rPr lang="en-US" dirty="0" smtClean="0"/>
              <a:t>education” within </a:t>
            </a:r>
            <a:r>
              <a:rPr lang="en-US" dirty="0"/>
              <a:t>the meaning of the Higher Education Act of 1965 as amended</a:t>
            </a:r>
            <a:r>
              <a:rPr lang="en-US" dirty="0" smtClean="0"/>
              <a:t>. </a:t>
            </a:r>
            <a:r>
              <a:rPr lang="en-US" dirty="0"/>
              <a:t>This is all very technical, but </a:t>
            </a:r>
            <a:r>
              <a:rPr lang="en-US" dirty="0" smtClean="0"/>
              <a:t>the bottom </a:t>
            </a:r>
            <a:r>
              <a:rPr lang="en-US" dirty="0"/>
              <a:t>line is if a college or university is unaccredited, it will not be able to offer federal student aid. You </a:t>
            </a:r>
            <a:r>
              <a:rPr lang="en-US" dirty="0" smtClean="0"/>
              <a:t>should be </a:t>
            </a:r>
            <a:r>
              <a:rPr lang="en-US" dirty="0"/>
              <a:t>very cautious about considering a school that does not participate in the federal student aid programs.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5745163"/>
          </a:xfrm>
        </p:spPr>
        <p:txBody>
          <a:bodyPr>
            <a:normAutofit fontScale="77500" lnSpcReduction="20000"/>
          </a:bodyPr>
          <a:lstStyle/>
          <a:p>
            <a:r>
              <a:rPr lang="en-US" b="1" dirty="0"/>
              <a:t>INSTITUTION SIZE</a:t>
            </a:r>
            <a:r>
              <a:rPr lang="en-US" b="1" dirty="0" smtClean="0"/>
              <a:t>:</a:t>
            </a:r>
          </a:p>
          <a:p>
            <a:r>
              <a:rPr lang="en-US" dirty="0" smtClean="0"/>
              <a:t> </a:t>
            </a:r>
            <a:r>
              <a:rPr lang="en-US" dirty="0"/>
              <a:t>The size of a college or university will have an impact upon many of your opportunities </a:t>
            </a:r>
            <a:r>
              <a:rPr lang="en-US" dirty="0" smtClean="0"/>
              <a:t>and experiences</a:t>
            </a:r>
            <a:r>
              <a:rPr lang="en-US" dirty="0"/>
              <a:t>. The range of academic majors offered, the extracurricular possibilities, the amount of </a:t>
            </a:r>
            <a:r>
              <a:rPr lang="en-US" dirty="0" smtClean="0"/>
              <a:t>personal attention </a:t>
            </a:r>
            <a:r>
              <a:rPr lang="en-US" dirty="0"/>
              <a:t>you’ll receive, the number of books in the library, will all be influenced by </a:t>
            </a:r>
            <a:r>
              <a:rPr lang="en-US" dirty="0" smtClean="0"/>
              <a:t>size. In </a:t>
            </a:r>
            <a:r>
              <a:rPr lang="en-US" dirty="0"/>
              <a:t>considering size, however, it is essential that you look beyond the raw number of students </a:t>
            </a:r>
            <a:r>
              <a:rPr lang="en-US" dirty="0" smtClean="0"/>
              <a:t>attending. Consider </a:t>
            </a:r>
            <a:r>
              <a:rPr lang="en-US" dirty="0"/>
              <a:t>instead, average class size for both first year students and upperclassmen. Investigate not just </a:t>
            </a:r>
            <a:r>
              <a:rPr lang="en-US" dirty="0" smtClean="0"/>
              <a:t>the number </a:t>
            </a:r>
            <a:r>
              <a:rPr lang="en-US" dirty="0"/>
              <a:t>of faculty, but also how accessible faculty are to students. Perhaps you are considering a small </a:t>
            </a:r>
            <a:r>
              <a:rPr lang="en-US" dirty="0" smtClean="0"/>
              <a:t>department within </a:t>
            </a:r>
            <a:r>
              <a:rPr lang="en-US" dirty="0"/>
              <a:t>a large school, or vice versa. Large schools may offer extensive support services for </a:t>
            </a:r>
            <a:r>
              <a:rPr lang="en-US" dirty="0" smtClean="0"/>
              <a:t>students with </a:t>
            </a:r>
            <a:r>
              <a:rPr lang="en-US" dirty="0"/>
              <a:t>special needs or those who are experiencing difficulty. Smaller schools may not be able to fund </a:t>
            </a:r>
            <a:r>
              <a:rPr lang="en-US" dirty="0" smtClean="0"/>
              <a:t>similar programs</a:t>
            </a:r>
            <a:r>
              <a:rPr lang="en-US" dirty="0"/>
              <a:t>. On the other hand, extra support may not be necessary if faculty work closely with </a:t>
            </a:r>
            <a:r>
              <a:rPr lang="en-US" dirty="0" smtClean="0"/>
              <a:t>individual students</a:t>
            </a:r>
            <a:r>
              <a:rPr lang="en-US" dirty="0"/>
              <a:t>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/>
              <a:t>LOCATION: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Distance </a:t>
            </a:r>
            <a:r>
              <a:rPr lang="en-US" dirty="0"/>
              <a:t>from home may be important to you. Is it important to you to be able to visit home </a:t>
            </a:r>
            <a:r>
              <a:rPr lang="en-US" dirty="0" smtClean="0"/>
              <a:t>frequently, or </a:t>
            </a:r>
            <a:r>
              <a:rPr lang="en-US" dirty="0"/>
              <a:t>do you see this as a time to experience a new part of the country? Some of you will prefer an </a:t>
            </a:r>
            <a:r>
              <a:rPr lang="en-US" dirty="0" smtClean="0"/>
              <a:t>urban environment </a:t>
            </a:r>
            <a:r>
              <a:rPr lang="en-US" dirty="0"/>
              <a:t>with access to museums, ethnic food, or major league ball games. Others will hope for easy </a:t>
            </a:r>
            <a:r>
              <a:rPr lang="en-US" dirty="0" smtClean="0"/>
              <a:t>access to </a:t>
            </a:r>
            <a:r>
              <a:rPr lang="en-US" dirty="0"/>
              <a:t>outdoor activities or the serenity and safety of a more rural setting.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ACADEMIC PROGRAMS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If you have a good idea of something specific you want to study in college or a </a:t>
            </a:r>
            <a:r>
              <a:rPr lang="en-US" dirty="0" smtClean="0"/>
              <a:t>career for </a:t>
            </a:r>
            <a:r>
              <a:rPr lang="en-US" dirty="0"/>
              <a:t>which you want to prepare, look for well-respected academic departments in this discipline at the </a:t>
            </a:r>
            <a:r>
              <a:rPr lang="en-US" dirty="0" smtClean="0"/>
              <a:t>colleges you </a:t>
            </a:r>
            <a:r>
              <a:rPr lang="en-US" dirty="0"/>
              <a:t>explore. Talk with professors and students in these departments. Research relative reputation by </a:t>
            </a:r>
            <a:r>
              <a:rPr lang="en-US" dirty="0" smtClean="0"/>
              <a:t>surveying adults </a:t>
            </a:r>
            <a:r>
              <a:rPr lang="en-US" dirty="0"/>
              <a:t>already in the field and using printed resources which rank academic </a:t>
            </a:r>
            <a:r>
              <a:rPr lang="en-US" dirty="0" smtClean="0"/>
              <a:t>departments. You </a:t>
            </a:r>
            <a:r>
              <a:rPr lang="en-US" dirty="0"/>
              <a:t>should not limit your selection process to academic program issues alone. Studies show that a majority </a:t>
            </a:r>
            <a:r>
              <a:rPr lang="en-US" dirty="0" smtClean="0"/>
              <a:t>of college </a:t>
            </a:r>
            <a:r>
              <a:rPr lang="en-US" dirty="0"/>
              <a:t>students change college major at least once during their college years. Therefore, it is important to </a:t>
            </a:r>
            <a:r>
              <a:rPr lang="en-US" dirty="0" smtClean="0"/>
              <a:t>pick a </a:t>
            </a:r>
            <a:r>
              <a:rPr lang="en-US" dirty="0"/>
              <a:t>college or university that will offer you many appealing possibilities. Look for unique options such as </a:t>
            </a:r>
            <a:r>
              <a:rPr lang="en-US" dirty="0" smtClean="0"/>
              <a:t>study abroad</a:t>
            </a:r>
            <a:r>
              <a:rPr lang="en-US" dirty="0"/>
              <a:t>, unusual academic calendars, or cooperative education plans which enable you to include several </a:t>
            </a:r>
            <a:r>
              <a:rPr lang="en-US" dirty="0" smtClean="0"/>
              <a:t>paid internships </a:t>
            </a:r>
            <a:r>
              <a:rPr lang="en-US" dirty="0"/>
              <a:t>with your </a:t>
            </a:r>
            <a:r>
              <a:rPr lang="en-US" dirty="0" err="1"/>
              <a:t>classwork</a:t>
            </a:r>
            <a:r>
              <a:rPr lang="en-US" dirty="0"/>
              <a:t>, as ways of enhancing your </a:t>
            </a:r>
            <a:r>
              <a:rPr lang="en-US" dirty="0" smtClean="0"/>
              <a:t>education. If </a:t>
            </a:r>
            <a:r>
              <a:rPr lang="en-US" dirty="0"/>
              <a:t>you are undecided, relax and pick an academically-balanced institution which offers a range of majors </a:t>
            </a:r>
            <a:r>
              <a:rPr lang="en-US" dirty="0" smtClean="0"/>
              <a:t>and programs</a:t>
            </a:r>
            <a:r>
              <a:rPr lang="en-US" dirty="0"/>
              <a:t>. Most colleges offer expert counseling to help the undecided student find a focus.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066800"/>
          </a:xfrm>
        </p:spPr>
        <p:txBody>
          <a:bodyPr/>
          <a:lstStyle/>
          <a:p>
            <a:r>
              <a:rPr lang="en-US" b="1" dirty="0"/>
              <a:t>CAMPUS LIFE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14400"/>
            <a:ext cx="8229600" cy="5211763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Be sure that you consider what your experience will be like at a college beyond the </a:t>
            </a:r>
            <a:r>
              <a:rPr lang="en-US" dirty="0" smtClean="0"/>
              <a:t>classroom. In </a:t>
            </a:r>
            <a:r>
              <a:rPr lang="en-US" dirty="0"/>
              <a:t>order to grow in all ways, you will want a reasonable balance between academic rigor and an active </a:t>
            </a:r>
            <a:r>
              <a:rPr lang="en-US" dirty="0" smtClean="0"/>
              <a:t>social life</a:t>
            </a:r>
            <a:r>
              <a:rPr lang="en-US" dirty="0"/>
              <a:t>. Find out what is available in terms of extracurricular activities, athletics, and special interest groups. </a:t>
            </a:r>
            <a:r>
              <a:rPr lang="en-US" dirty="0" smtClean="0"/>
              <a:t>Does the </a:t>
            </a:r>
            <a:r>
              <a:rPr lang="en-US" dirty="0"/>
              <a:t>community surrounding the college offer attractive outlets for students? Are students truly welcomed </a:t>
            </a:r>
            <a:r>
              <a:rPr lang="en-US" dirty="0" smtClean="0"/>
              <a:t>by the </a:t>
            </a:r>
            <a:r>
              <a:rPr lang="en-US" dirty="0"/>
              <a:t>community? Is there an ethnic or religious community in which you can participate? What influence, </a:t>
            </a:r>
            <a:r>
              <a:rPr lang="en-US" dirty="0" smtClean="0"/>
              <a:t>do fraternities </a:t>
            </a:r>
            <a:r>
              <a:rPr lang="en-US" dirty="0"/>
              <a:t>and sororities have on campus </a:t>
            </a:r>
            <a:r>
              <a:rPr lang="en-US" dirty="0" smtClean="0"/>
              <a:t>life? Colleges </a:t>
            </a:r>
            <a:r>
              <a:rPr lang="en-US" dirty="0"/>
              <a:t>will often require that you live in campus housing for one or more years. So, in considering social </a:t>
            </a:r>
            <a:r>
              <a:rPr lang="en-US" dirty="0" smtClean="0"/>
              <a:t>life, be </a:t>
            </a:r>
            <a:r>
              <a:rPr lang="en-US" dirty="0"/>
              <a:t>sure to look carefully at the quality of life in the dormitories. Many colleges now offer residential-life </a:t>
            </a:r>
            <a:r>
              <a:rPr lang="en-US" dirty="0" smtClean="0"/>
              <a:t>options such </a:t>
            </a:r>
            <a:r>
              <a:rPr lang="en-US" dirty="0"/>
              <a:t>as substance-free dorms and special interest floors for students who share academic, </a:t>
            </a:r>
            <a:r>
              <a:rPr lang="en-US" dirty="0" smtClean="0"/>
              <a:t>recreational or </a:t>
            </a:r>
            <a:r>
              <a:rPr lang="en-US" dirty="0"/>
              <a:t>community service interests. Others will offer dormitory-based study assistance, computer facilities, </a:t>
            </a:r>
            <a:r>
              <a:rPr lang="en-US" dirty="0" smtClean="0"/>
              <a:t>and counseling </a:t>
            </a:r>
            <a:r>
              <a:rPr lang="en-US" dirty="0"/>
              <a:t>services. Ask if housing is guaranteed to be available to returning students. If so, how are </a:t>
            </a:r>
            <a:r>
              <a:rPr lang="en-US" dirty="0" smtClean="0"/>
              <a:t>dormitory assignments </a:t>
            </a:r>
            <a:r>
              <a:rPr lang="en-US" dirty="0"/>
              <a:t>made after the first year?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COST: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8200"/>
            <a:ext cx="8229600" cy="5287963"/>
          </a:xfrm>
        </p:spPr>
        <p:txBody>
          <a:bodyPr>
            <a:normAutofit fontScale="85000" lnSpcReduction="20000"/>
          </a:bodyPr>
          <a:lstStyle/>
          <a:p>
            <a:r>
              <a:rPr lang="en-US" dirty="0"/>
              <a:t>Today’s price-tag for a college education has made cost an important consideration for most </a:t>
            </a:r>
            <a:r>
              <a:rPr lang="en-US" dirty="0" smtClean="0"/>
              <a:t>students. At </a:t>
            </a:r>
            <a:r>
              <a:rPr lang="en-US" dirty="0"/>
              <a:t>the same time, virtually all colleges work very had to ensure that academically-qualified students from </a:t>
            </a:r>
            <a:r>
              <a:rPr lang="en-US" dirty="0" smtClean="0"/>
              <a:t>every economic </a:t>
            </a:r>
            <a:r>
              <a:rPr lang="en-US" dirty="0"/>
              <a:t>circumstance can find the financial aid that will allow them to attend. In considering cost, </a:t>
            </a:r>
            <a:r>
              <a:rPr lang="en-US" dirty="0" smtClean="0"/>
              <a:t>look beyond </a:t>
            </a:r>
            <a:r>
              <a:rPr lang="en-US" dirty="0"/>
              <a:t>the price-tag to financial assistance that may be available. Decide the value of a desired </a:t>
            </a:r>
            <a:r>
              <a:rPr lang="en-US" dirty="0" smtClean="0"/>
              <a:t>educational experience </a:t>
            </a:r>
            <a:r>
              <a:rPr lang="en-US" dirty="0"/>
              <a:t>and how much sacrifice (usually in terms of work and loan) you are willing to make to obtain </a:t>
            </a:r>
            <a:r>
              <a:rPr lang="en-US" dirty="0" smtClean="0"/>
              <a:t>your goals</a:t>
            </a:r>
            <a:r>
              <a:rPr lang="en-US" dirty="0"/>
              <a:t>. Work closely with the financial aid officers at the colleges to which you </a:t>
            </a:r>
            <a:r>
              <a:rPr lang="en-US" dirty="0" smtClean="0"/>
              <a:t>apply. Two </a:t>
            </a:r>
            <a:r>
              <a:rPr lang="en-US" dirty="0"/>
              <a:t>factors that are less obvious to many students, but very important in predicting the kind of experience </a:t>
            </a:r>
            <a:r>
              <a:rPr lang="en-US" dirty="0" smtClean="0"/>
              <a:t>you will </a:t>
            </a:r>
            <a:r>
              <a:rPr lang="en-US" dirty="0"/>
              <a:t>have in college are: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DIVERSITY: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You will learn much from your college classmates every day—in the classroom and in </a:t>
            </a:r>
            <a:r>
              <a:rPr lang="en-US" dirty="0" smtClean="0"/>
              <a:t>activities. Many </a:t>
            </a:r>
            <a:r>
              <a:rPr lang="en-US" dirty="0"/>
              <a:t>graduates tell us that this was an important consideration in their college choice. Consider </a:t>
            </a:r>
            <a:r>
              <a:rPr lang="en-US" dirty="0" smtClean="0"/>
              <a:t>geographic, ethnic</a:t>
            </a:r>
            <a:r>
              <a:rPr lang="en-US" dirty="0"/>
              <a:t>, racial, and religious diversity of the student body as ways </a:t>
            </a:r>
            <a:r>
              <a:rPr lang="en-US" dirty="0" smtClean="0"/>
              <a:t>  of </a:t>
            </a:r>
            <a:r>
              <a:rPr lang="en-US" dirty="0"/>
              <a:t>assessing your future learning opportunities.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/>
              <a:t>RETENTION AND GRADUATION RATES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/>
              <a:t>One of the best ways to measure the quality of a college or university </a:t>
            </a:r>
            <a:r>
              <a:rPr lang="en-US" dirty="0" smtClean="0"/>
              <a:t>and the </a:t>
            </a:r>
            <a:r>
              <a:rPr lang="en-US" dirty="0"/>
              <a:t>satisfaction of its students is by learning the percentage of students who return after the first year and </a:t>
            </a:r>
            <a:r>
              <a:rPr lang="en-US" dirty="0" smtClean="0"/>
              <a:t>the percentage </a:t>
            </a:r>
            <a:r>
              <a:rPr lang="en-US" dirty="0"/>
              <a:t>of entering students who remain to graduate. Comparatively good retention and graduation </a:t>
            </a:r>
            <a:r>
              <a:rPr lang="en-US" dirty="0" smtClean="0"/>
              <a:t>rates are </a:t>
            </a:r>
            <a:r>
              <a:rPr lang="en-US" dirty="0"/>
              <a:t>indicators that:</a:t>
            </a:r>
          </a:p>
          <a:p>
            <a:pPr>
              <a:buNone/>
            </a:pPr>
            <a:r>
              <a:rPr lang="en-US" dirty="0" smtClean="0"/>
              <a:t> A.  </a:t>
            </a:r>
            <a:r>
              <a:rPr lang="en-US" dirty="0"/>
              <a:t>college and a majority of its students are well-matched</a:t>
            </a:r>
            <a:r>
              <a:rPr lang="en-US" dirty="0" smtClean="0"/>
              <a:t>,</a:t>
            </a:r>
          </a:p>
          <a:p>
            <a:pPr>
              <a:buNone/>
            </a:pPr>
            <a:r>
              <a:rPr lang="en-US" dirty="0" smtClean="0"/>
              <a:t>B.  </a:t>
            </a:r>
            <a:r>
              <a:rPr lang="en-US" dirty="0"/>
              <a:t>Sufficient classes and academic programs are available, and </a:t>
            </a:r>
            <a:r>
              <a:rPr lang="en-US" dirty="0" smtClean="0"/>
              <a:t>that</a:t>
            </a:r>
          </a:p>
          <a:p>
            <a:pPr>
              <a:buNone/>
            </a:pPr>
            <a:r>
              <a:rPr lang="en-US" dirty="0" smtClean="0"/>
              <a:t>C.  </a:t>
            </a:r>
            <a:r>
              <a:rPr lang="en-US" dirty="0"/>
              <a:t>Responsible academic, social, and financial support systems exist for most students.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Doing Your Research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smtClean="0"/>
              <a:t>COLLEGE GUIDEBOOKS</a:t>
            </a:r>
          </a:p>
          <a:p>
            <a:r>
              <a:rPr lang="en-US" b="1" dirty="0"/>
              <a:t>COLLEGE-PRODUCED </a:t>
            </a:r>
            <a:r>
              <a:rPr lang="en-US" b="1" dirty="0" smtClean="0"/>
              <a:t>RESOURCES</a:t>
            </a:r>
          </a:p>
          <a:p>
            <a:r>
              <a:rPr lang="en-US" b="1" dirty="0"/>
              <a:t>COMPUTER </a:t>
            </a:r>
            <a:r>
              <a:rPr lang="en-US" b="1" dirty="0" smtClean="0"/>
              <a:t>RESOURCES</a:t>
            </a:r>
          </a:p>
          <a:p>
            <a:r>
              <a:rPr lang="en-US" b="1" dirty="0"/>
              <a:t>PEOPLE </a:t>
            </a:r>
            <a:r>
              <a:rPr lang="en-US" b="1" dirty="0" smtClean="0"/>
              <a:t>RESOURCES</a:t>
            </a:r>
          </a:p>
          <a:p>
            <a:r>
              <a:rPr lang="en-US" b="1" dirty="0"/>
              <a:t>COLLEGE FAIRS AND OPEN </a:t>
            </a:r>
            <a:r>
              <a:rPr lang="en-US" b="1" dirty="0" smtClean="0"/>
              <a:t>HOUSES</a:t>
            </a:r>
          </a:p>
          <a:p>
            <a:r>
              <a:rPr lang="en-US" b="1" dirty="0"/>
              <a:t>VISITS TO COLLEGE CAMPUSES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457200"/>
          </a:xfrm>
        </p:spPr>
        <p:txBody>
          <a:bodyPr>
            <a:normAutofit fontScale="90000"/>
          </a:bodyPr>
          <a:lstStyle/>
          <a:p>
            <a:r>
              <a:rPr lang="en-US" dirty="0"/>
              <a:t>Doing Your Research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" y="762000"/>
            <a:ext cx="8763000" cy="6096000"/>
          </a:xfrm>
        </p:spPr>
        <p:txBody>
          <a:bodyPr>
            <a:normAutofit fontScale="70000" lnSpcReduction="20000"/>
          </a:bodyPr>
          <a:lstStyle/>
          <a:p>
            <a:r>
              <a:rPr lang="en-US" b="1" dirty="0"/>
              <a:t>COLLEGE GUIDEBOOKS</a:t>
            </a:r>
            <a:r>
              <a:rPr lang="en-US" dirty="0"/>
              <a:t>: Students often begin with one or two of the many college guides. Excellent and </a:t>
            </a:r>
            <a:r>
              <a:rPr lang="en-US" dirty="0" smtClean="0"/>
              <a:t>objective resources </a:t>
            </a:r>
            <a:r>
              <a:rPr lang="en-US" dirty="0"/>
              <a:t>include </a:t>
            </a:r>
            <a:r>
              <a:rPr lang="en-US" i="1" dirty="0"/>
              <a:t>The College Handbook, published by the College Board, and Peterson’s Guide to </a:t>
            </a:r>
            <a:r>
              <a:rPr lang="en-US" i="1" dirty="0" smtClean="0"/>
              <a:t>Four Year </a:t>
            </a:r>
            <a:r>
              <a:rPr lang="en-US" i="1" dirty="0"/>
              <a:t>Colleges, to name only two of the better known. These comprehensive references contain all of the </a:t>
            </a:r>
            <a:r>
              <a:rPr lang="en-US" i="1" dirty="0" smtClean="0"/>
              <a:t>data </a:t>
            </a:r>
            <a:r>
              <a:rPr lang="en-US" dirty="0" smtClean="0"/>
              <a:t>needed </a:t>
            </a:r>
            <a:r>
              <a:rPr lang="en-US" dirty="0"/>
              <a:t>to answer most of your factual questions. Guides which address, in addition, quality of life issues </a:t>
            </a:r>
            <a:r>
              <a:rPr lang="en-US" dirty="0" smtClean="0"/>
              <a:t>and are </a:t>
            </a:r>
            <a:r>
              <a:rPr lang="en-US" dirty="0"/>
              <a:t>based on surveys of enrolled students, offer subjective information. These include </a:t>
            </a:r>
            <a:r>
              <a:rPr lang="en-US" i="1" dirty="0"/>
              <a:t>The Fiske Guide to </a:t>
            </a:r>
            <a:r>
              <a:rPr lang="en-US" i="1" dirty="0" smtClean="0"/>
              <a:t>Colleges </a:t>
            </a:r>
            <a:r>
              <a:rPr lang="en-US" dirty="0" smtClean="0"/>
              <a:t>and </a:t>
            </a:r>
            <a:r>
              <a:rPr lang="en-US" i="1" dirty="0"/>
              <a:t>The Insider’s Guide that is published by the Yale Daily News. If you want to get specific </a:t>
            </a:r>
            <a:r>
              <a:rPr lang="en-US" i="1" dirty="0" smtClean="0"/>
              <a:t>information </a:t>
            </a:r>
            <a:r>
              <a:rPr lang="en-US" dirty="0" smtClean="0"/>
              <a:t>about </a:t>
            </a:r>
            <a:r>
              <a:rPr lang="en-US" dirty="0"/>
              <a:t>college majors, the College Board’s </a:t>
            </a:r>
            <a:r>
              <a:rPr lang="en-US" i="1" dirty="0"/>
              <a:t>Index of College Majors is a good starting place. Ratings of </a:t>
            </a:r>
            <a:r>
              <a:rPr lang="en-US" i="1" dirty="0" smtClean="0"/>
              <a:t>specific </a:t>
            </a:r>
            <a:r>
              <a:rPr lang="en-US" dirty="0" smtClean="0"/>
              <a:t>academic </a:t>
            </a:r>
            <a:r>
              <a:rPr lang="en-US" dirty="0"/>
              <a:t>programs, though also subjective in nature, can be found in resources such as </a:t>
            </a:r>
            <a:r>
              <a:rPr lang="en-US" i="1" dirty="0" err="1"/>
              <a:t>Rugg’s</a:t>
            </a:r>
            <a:r>
              <a:rPr lang="en-US" i="1" dirty="0"/>
              <a:t> </a:t>
            </a:r>
            <a:r>
              <a:rPr lang="en-US" i="1" dirty="0" smtClean="0"/>
              <a:t>Recommendations on </a:t>
            </a:r>
            <a:r>
              <a:rPr lang="en-US" i="1" dirty="0"/>
              <a:t>the Colleges. Most public and many school libraries will keep copies of these guidebooks </a:t>
            </a:r>
            <a:r>
              <a:rPr lang="en-US" i="1" dirty="0" smtClean="0"/>
              <a:t>on </a:t>
            </a:r>
            <a:r>
              <a:rPr lang="en-US" dirty="0" smtClean="0"/>
              <a:t>shelves. Beware </a:t>
            </a:r>
            <a:r>
              <a:rPr lang="en-US" dirty="0"/>
              <a:t>of rankings that appear to make sweeping comparisons of the quality of entire institutions. </a:t>
            </a:r>
            <a:r>
              <a:rPr lang="en-US" dirty="0" smtClean="0"/>
              <a:t>You should </a:t>
            </a:r>
            <a:r>
              <a:rPr lang="en-US" dirty="0"/>
              <a:t>know that these rankings are often based on data reported by the colleges themselves, the </a:t>
            </a:r>
            <a:r>
              <a:rPr lang="en-US" dirty="0" smtClean="0"/>
              <a:t>accuracy of </a:t>
            </a:r>
            <a:r>
              <a:rPr lang="en-US" dirty="0"/>
              <a:t>which has recently been questioned. Such rankings often weigh factors, like acceptance rate of </a:t>
            </a:r>
            <a:r>
              <a:rPr lang="en-US" dirty="0" smtClean="0"/>
              <a:t>applicants or </a:t>
            </a:r>
            <a:r>
              <a:rPr lang="en-US" dirty="0"/>
              <a:t>average faculty salaries, which have little demonstrable relationship to the quality of an </a:t>
            </a:r>
            <a:r>
              <a:rPr lang="en-US" dirty="0" smtClean="0"/>
              <a:t>undergraduate’s education</a:t>
            </a:r>
            <a:r>
              <a:rPr lang="en-US" dirty="0"/>
              <a:t>. Remember that all colleges have academic programs of varying strength.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Session 2: There is a college</a:t>
            </a:r>
            <a:br>
              <a:rPr lang="en-US" dirty="0"/>
            </a:br>
            <a:r>
              <a:rPr lang="en-US" dirty="0"/>
              <a:t>for everyone!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754563"/>
          </a:xfrm>
        </p:spPr>
        <p:txBody>
          <a:bodyPr>
            <a:normAutofit fontScale="77500" lnSpcReduction="20000"/>
          </a:bodyPr>
          <a:lstStyle/>
          <a:p>
            <a:r>
              <a:rPr lang="en-US" i="1" dirty="0"/>
              <a:t>Objectives:</a:t>
            </a:r>
          </a:p>
          <a:p>
            <a:r>
              <a:rPr lang="en-US" dirty="0"/>
              <a:t>By the end of this session, students will</a:t>
            </a:r>
          </a:p>
          <a:p>
            <a:r>
              <a:rPr lang="en-US" dirty="0" smtClean="0"/>
              <a:t>understand </a:t>
            </a:r>
            <a:r>
              <a:rPr lang="en-US" dirty="0"/>
              <a:t>that the college experience is very different from the middle or high school experience</a:t>
            </a:r>
          </a:p>
          <a:p>
            <a:r>
              <a:rPr lang="en-US" dirty="0" smtClean="0"/>
              <a:t> </a:t>
            </a:r>
            <a:r>
              <a:rPr lang="en-US" dirty="0"/>
              <a:t>gain an understanding of different types of colleges and the different experiences </a:t>
            </a:r>
            <a:r>
              <a:rPr lang="en-US" dirty="0" smtClean="0"/>
              <a:t>and opportunities </a:t>
            </a:r>
            <a:r>
              <a:rPr lang="en-US" dirty="0"/>
              <a:t>offered</a:t>
            </a:r>
          </a:p>
          <a:p>
            <a:r>
              <a:rPr lang="en-US" dirty="0" smtClean="0"/>
              <a:t> </a:t>
            </a:r>
            <a:r>
              <a:rPr lang="en-US" dirty="0"/>
              <a:t>have been introduced to some of the resources available for getting to know about colleges</a:t>
            </a:r>
          </a:p>
          <a:p>
            <a:r>
              <a:rPr lang="en-US" dirty="0" smtClean="0"/>
              <a:t> </a:t>
            </a:r>
            <a:r>
              <a:rPr lang="en-US" dirty="0"/>
              <a:t>begin to explore the kind(s) of colleges which might be a “fit”</a:t>
            </a:r>
          </a:p>
          <a:p>
            <a:r>
              <a:rPr lang="en-US" dirty="0" smtClean="0"/>
              <a:t>have </a:t>
            </a:r>
            <a:r>
              <a:rPr lang="en-US" dirty="0"/>
              <a:t>been introduced to resources for researching college information.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52400"/>
            <a:ext cx="8686800" cy="6553200"/>
          </a:xfrm>
        </p:spPr>
        <p:txBody>
          <a:bodyPr>
            <a:normAutofit fontScale="70000" lnSpcReduction="20000"/>
          </a:bodyPr>
          <a:lstStyle/>
          <a:p>
            <a:r>
              <a:rPr lang="en-US" b="1" dirty="0"/>
              <a:t>COLLEGE-PRODUCED RESOURCES: </a:t>
            </a:r>
            <a:endParaRPr lang="en-US" b="1" dirty="0" smtClean="0"/>
          </a:p>
          <a:p>
            <a:r>
              <a:rPr lang="en-US" dirty="0" smtClean="0"/>
              <a:t>Colleges </a:t>
            </a:r>
            <a:r>
              <a:rPr lang="en-US" dirty="0"/>
              <a:t>will shower you with publications once you show any interest. </a:t>
            </a:r>
            <a:r>
              <a:rPr lang="en-US" dirty="0" smtClean="0"/>
              <a:t>Glossy </a:t>
            </a:r>
            <a:r>
              <a:rPr lang="en-US" dirty="0" err="1" smtClean="0"/>
              <a:t>viewbooks</a:t>
            </a:r>
            <a:r>
              <a:rPr lang="en-US" dirty="0" smtClean="0"/>
              <a:t> </a:t>
            </a:r>
            <a:r>
              <a:rPr lang="en-US" dirty="0"/>
              <a:t>give a brief glimpse of campus, majors, student life, and the admission process. Videos </a:t>
            </a:r>
            <a:r>
              <a:rPr lang="en-US" dirty="0" smtClean="0"/>
              <a:t>produced by </a:t>
            </a:r>
            <a:r>
              <a:rPr lang="en-US" dirty="0"/>
              <a:t>many colleges will give you some sense of a college’s campus if you can’t visit. Don’t ignore the </a:t>
            </a:r>
            <a:r>
              <a:rPr lang="en-US" dirty="0" smtClean="0"/>
              <a:t>college catalog </a:t>
            </a:r>
            <a:r>
              <a:rPr lang="en-US" dirty="0"/>
              <a:t>as a source of information, if it is available (most likely in your school library). It is the definitive place to:</a:t>
            </a:r>
          </a:p>
          <a:p>
            <a:pPr marL="514350" indent="-514350">
              <a:buAutoNum type="arabicPeriod"/>
            </a:pPr>
            <a:r>
              <a:rPr lang="en-US" dirty="0" smtClean="0"/>
              <a:t>look </a:t>
            </a:r>
            <a:r>
              <a:rPr lang="en-US" dirty="0"/>
              <a:t>for application deadlines and </a:t>
            </a:r>
            <a:r>
              <a:rPr lang="en-US" dirty="0" smtClean="0"/>
              <a:t>requirements,</a:t>
            </a:r>
          </a:p>
          <a:p>
            <a:pPr marL="514350" indent="-514350">
              <a:buAutoNum type="arabicPeriod"/>
            </a:pPr>
            <a:r>
              <a:rPr lang="en-US" dirty="0" smtClean="0"/>
              <a:t>see </a:t>
            </a:r>
            <a:r>
              <a:rPr lang="en-US" dirty="0"/>
              <a:t>the breadth and depth of classes offered in your areas of interest</a:t>
            </a:r>
            <a:r>
              <a:rPr lang="en-US" dirty="0" smtClean="0"/>
              <a:t>,</a:t>
            </a:r>
          </a:p>
          <a:p>
            <a:pPr marL="514350" indent="-514350">
              <a:buAutoNum type="arabicPeriod"/>
            </a:pPr>
            <a:r>
              <a:rPr lang="en-US" dirty="0" smtClean="0"/>
              <a:t> </a:t>
            </a:r>
            <a:r>
              <a:rPr lang="en-US" dirty="0"/>
              <a:t>find a comprehensive list of scholarships offered, </a:t>
            </a:r>
            <a:r>
              <a:rPr lang="en-US" dirty="0" smtClean="0"/>
              <a:t>and</a:t>
            </a:r>
          </a:p>
          <a:p>
            <a:pPr marL="514350" indent="-514350">
              <a:buAutoNum type="arabicPeriod"/>
            </a:pPr>
            <a:r>
              <a:rPr lang="en-US" dirty="0" smtClean="0"/>
              <a:t>discover </a:t>
            </a:r>
            <a:r>
              <a:rPr lang="en-US" dirty="0"/>
              <a:t>the academic credentials of faculty members.</a:t>
            </a:r>
          </a:p>
          <a:p>
            <a:r>
              <a:rPr lang="en-US" b="1" dirty="0"/>
              <a:t>COMPUTER RESOURCES</a:t>
            </a:r>
            <a:r>
              <a:rPr lang="en-US" b="1" dirty="0" smtClean="0"/>
              <a:t>:</a:t>
            </a:r>
          </a:p>
          <a:p>
            <a:r>
              <a:rPr lang="en-US" b="1" dirty="0" smtClean="0"/>
              <a:t> </a:t>
            </a:r>
            <a:r>
              <a:rPr lang="en-US" dirty="0"/>
              <a:t>The computer has had a significant impact on the type and availability of new </a:t>
            </a:r>
            <a:r>
              <a:rPr lang="en-US" dirty="0" smtClean="0"/>
              <a:t>college resources</a:t>
            </a:r>
            <a:r>
              <a:rPr lang="en-US" dirty="0"/>
              <a:t>. In the past few years there has been a proliferation of computer software which is tailored to </a:t>
            </a:r>
            <a:r>
              <a:rPr lang="en-US" dirty="0" smtClean="0"/>
              <a:t>the college </a:t>
            </a:r>
            <a:r>
              <a:rPr lang="en-US" dirty="0"/>
              <a:t>search process. Check to see if you school counseling office has available a college-search </a:t>
            </a:r>
            <a:r>
              <a:rPr lang="en-US" dirty="0" smtClean="0"/>
              <a:t>program to </a:t>
            </a:r>
            <a:r>
              <a:rPr lang="en-US" dirty="0"/>
              <a:t>assist you in your college planning.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2162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COLLEGE FAIRS AND OPEN HOUSES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59363"/>
          </a:xfrm>
        </p:spPr>
        <p:txBody>
          <a:bodyPr>
            <a:normAutofit fontScale="85000" lnSpcReduction="20000"/>
          </a:bodyPr>
          <a:lstStyle/>
          <a:p>
            <a:r>
              <a:rPr lang="en-US" dirty="0"/>
              <a:t>Watch the bulletin boards at your school for announcements of </a:t>
            </a:r>
            <a:r>
              <a:rPr lang="en-US" dirty="0" smtClean="0"/>
              <a:t>area-wide college </a:t>
            </a:r>
            <a:r>
              <a:rPr lang="en-US" dirty="0"/>
              <a:t>fairs or open houses hosted on college campuses. The National Association for College </a:t>
            </a:r>
            <a:r>
              <a:rPr lang="en-US" dirty="0" smtClean="0"/>
              <a:t>Admission Counseling </a:t>
            </a:r>
            <a:r>
              <a:rPr lang="en-US" dirty="0"/>
              <a:t>(NACAC) holds large college fairs in many large cities throughout the country. In addition to </a:t>
            </a:r>
            <a:r>
              <a:rPr lang="en-US" dirty="0" smtClean="0"/>
              <a:t>the general </a:t>
            </a:r>
            <a:r>
              <a:rPr lang="en-US" dirty="0"/>
              <a:t>fairs, NACAC hosts college fairs specifically for students interested in visual and performing arts. </a:t>
            </a:r>
            <a:r>
              <a:rPr lang="en-US" dirty="0" smtClean="0"/>
              <a:t>You may </a:t>
            </a:r>
            <a:r>
              <a:rPr lang="en-US" dirty="0"/>
              <a:t>find information about the dates and locations of NACAC fairs at </a:t>
            </a:r>
            <a:r>
              <a:rPr lang="en-US" b="1" dirty="0">
                <a:hlinkClick r:id="rId2"/>
              </a:rPr>
              <a:t>www.nacacnet.org</a:t>
            </a:r>
            <a:r>
              <a:rPr lang="en-US" dirty="0" smtClean="0"/>
              <a:t>.  </a:t>
            </a:r>
            <a:r>
              <a:rPr lang="en-US" dirty="0"/>
              <a:t>At a fair you will </a:t>
            </a:r>
            <a:r>
              <a:rPr lang="en-US" dirty="0" smtClean="0"/>
              <a:t>have an </a:t>
            </a:r>
            <a:r>
              <a:rPr lang="en-US" dirty="0"/>
              <a:t>opportunity to meet and talk with representatives from many colleges and universities, ask questions </a:t>
            </a:r>
            <a:r>
              <a:rPr lang="en-US" dirty="0" smtClean="0"/>
              <a:t>which are </a:t>
            </a:r>
            <a:r>
              <a:rPr lang="en-US" dirty="0"/>
              <a:t>specific to your search, and get on mailing lists for </a:t>
            </a:r>
            <a:r>
              <a:rPr lang="en-US" dirty="0" smtClean="0"/>
              <a:t>applications.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11162"/>
          </a:xfrm>
        </p:spPr>
        <p:txBody>
          <a:bodyPr>
            <a:normAutofit fontScale="90000"/>
          </a:bodyPr>
          <a:lstStyle/>
          <a:p>
            <a:r>
              <a:rPr lang="en-US" b="1" dirty="0"/>
              <a:t>PEOPLE 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85800"/>
            <a:ext cx="8229600" cy="5440363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Your school counselor will help you assess your qualifications for a range of </a:t>
            </a:r>
            <a:r>
              <a:rPr lang="en-US" dirty="0" smtClean="0"/>
              <a:t>postsecondary options </a:t>
            </a:r>
            <a:r>
              <a:rPr lang="en-US" dirty="0"/>
              <a:t>and share the experiences of students from your school who have attended various </a:t>
            </a:r>
            <a:r>
              <a:rPr lang="en-US" dirty="0" smtClean="0"/>
              <a:t>institutions. Plan </a:t>
            </a:r>
            <a:r>
              <a:rPr lang="en-US" dirty="0"/>
              <a:t>to meet with college admission officers if they visit your school in the spring and fall. Be prepared </a:t>
            </a:r>
            <a:r>
              <a:rPr lang="en-US" dirty="0" smtClean="0"/>
              <a:t>with questions </a:t>
            </a:r>
            <a:r>
              <a:rPr lang="en-US" dirty="0"/>
              <a:t>that go beyond information you can look up in guidebooks. Ask about student satisfaction, </a:t>
            </a:r>
            <a:r>
              <a:rPr lang="en-US" dirty="0" smtClean="0"/>
              <a:t>retention, campus </a:t>
            </a:r>
            <a:r>
              <a:rPr lang="en-US" dirty="0"/>
              <a:t>safety, support services, etc. Feel free to follow up with letters or phone calls to this admission </a:t>
            </a:r>
            <a:r>
              <a:rPr lang="en-US" dirty="0" smtClean="0"/>
              <a:t>person. Alumni </a:t>
            </a:r>
            <a:r>
              <a:rPr lang="en-US" dirty="0"/>
              <a:t>of your school, who are attending or have graduated from colleges that you are considering, will be </a:t>
            </a:r>
            <a:r>
              <a:rPr lang="en-US" dirty="0" smtClean="0"/>
              <a:t>an excellent </a:t>
            </a:r>
            <a:r>
              <a:rPr lang="en-US" dirty="0"/>
              <a:t>source of information. Because they are likely to have entered college with a background similar </a:t>
            </a:r>
            <a:r>
              <a:rPr lang="en-US" dirty="0" smtClean="0"/>
              <a:t>to yours</a:t>
            </a:r>
            <a:r>
              <a:rPr lang="en-US" dirty="0"/>
              <a:t>, their experiences are particularly </a:t>
            </a:r>
            <a:r>
              <a:rPr lang="en-US" dirty="0" smtClean="0"/>
              <a:t>meaningful. Talk </a:t>
            </a:r>
            <a:r>
              <a:rPr lang="en-US" dirty="0"/>
              <a:t>to people who are working in careers to which you aspire. Ask for their recommendations about </a:t>
            </a:r>
            <a:r>
              <a:rPr lang="en-US" dirty="0" smtClean="0"/>
              <a:t>college programs </a:t>
            </a:r>
            <a:r>
              <a:rPr lang="en-US" dirty="0"/>
              <a:t>and preparation paths. Many professional associations provide resources to students preparing </a:t>
            </a:r>
            <a:r>
              <a:rPr lang="en-US" dirty="0" smtClean="0"/>
              <a:t>for specific </a:t>
            </a:r>
            <a:r>
              <a:rPr lang="en-US" dirty="0"/>
              <a:t>vocations.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62"/>
          </a:xfrm>
        </p:spPr>
        <p:txBody>
          <a:bodyPr/>
          <a:lstStyle/>
          <a:p>
            <a:r>
              <a:rPr lang="en-US" b="1" dirty="0"/>
              <a:t>VISITS TO COLLEGE CAMPUSES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 lnSpcReduction="10000"/>
          </a:bodyPr>
          <a:lstStyle/>
          <a:p>
            <a:r>
              <a:rPr lang="en-US" dirty="0"/>
              <a:t>The very best way to gain first-hand knowledge of a college or university is </a:t>
            </a:r>
            <a:r>
              <a:rPr lang="en-US" dirty="0" smtClean="0"/>
              <a:t>to visit</a:t>
            </a:r>
            <a:r>
              <a:rPr lang="en-US" dirty="0"/>
              <a:t>. At a minimum, make some visits to colleges and universities in your local area, which vary in size </a:t>
            </a:r>
            <a:r>
              <a:rPr lang="en-US" dirty="0" smtClean="0"/>
              <a:t>and kind</a:t>
            </a:r>
            <a:r>
              <a:rPr lang="en-US" dirty="0"/>
              <a:t>. This will give you a baseline for judging the kind of environment you are seeking. It is very important </a:t>
            </a:r>
            <a:r>
              <a:rPr lang="en-US" dirty="0" smtClean="0"/>
              <a:t>that you </a:t>
            </a:r>
            <a:r>
              <a:rPr lang="en-US" dirty="0"/>
              <a:t>visit the college you think you will attend, before making a final commitment. Arrange through the </a:t>
            </a:r>
            <a:r>
              <a:rPr lang="en-US" dirty="0" smtClean="0"/>
              <a:t>admission office </a:t>
            </a:r>
            <a:r>
              <a:rPr lang="en-US" dirty="0"/>
              <a:t>to attend classes and stay in a dorm, if possible.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Activity # 4:</a:t>
            </a:r>
            <a:br>
              <a:rPr lang="en-US" dirty="0"/>
            </a:br>
            <a:r>
              <a:rPr lang="en-US" dirty="0"/>
              <a:t>Using the Internet to</a:t>
            </a:r>
            <a:br>
              <a:rPr lang="en-US" dirty="0"/>
            </a:br>
            <a:r>
              <a:rPr lang="en-US" dirty="0"/>
              <a:t>Research Colleges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373563"/>
          </a:xfrm>
        </p:spPr>
        <p:txBody>
          <a:bodyPr>
            <a:normAutofit fontScale="92500" lnSpcReduction="20000"/>
          </a:bodyPr>
          <a:lstStyle/>
          <a:p>
            <a:r>
              <a:rPr lang="en-US" i="1" dirty="0"/>
              <a:t>COLLEGE INFORMATION</a:t>
            </a:r>
          </a:p>
          <a:p>
            <a:r>
              <a:rPr lang="en-US" b="1" dirty="0"/>
              <a:t>CSO College Center: </a:t>
            </a:r>
            <a:r>
              <a:rPr lang="en-US" b="1" i="1" dirty="0" smtClean="0">
                <a:hlinkClick r:id="rId2"/>
              </a:rPr>
              <a:t>www.CSOCollegeCenter.org</a:t>
            </a:r>
            <a:endParaRPr lang="en-US" b="1" i="1" dirty="0"/>
          </a:p>
          <a:p>
            <a:r>
              <a:rPr lang="en-US" b="1" dirty="0"/>
              <a:t>The College Board: </a:t>
            </a:r>
            <a:r>
              <a:rPr lang="en-US" b="1" i="1" dirty="0" smtClean="0">
                <a:hlinkClick r:id="rId3"/>
              </a:rPr>
              <a:t>www.collegeboard.com</a:t>
            </a:r>
            <a:endParaRPr lang="en-US" b="1" i="1" dirty="0"/>
          </a:p>
          <a:p>
            <a:r>
              <a:rPr lang="en-US" b="1" dirty="0"/>
              <a:t>KnowHow2Go: </a:t>
            </a:r>
            <a:r>
              <a:rPr lang="en-US" b="1" i="1" dirty="0" smtClean="0">
                <a:hlinkClick r:id="rId4"/>
              </a:rPr>
              <a:t>www.knowhow2go.org</a:t>
            </a:r>
            <a:endParaRPr lang="en-US" b="1" i="1" dirty="0" smtClean="0"/>
          </a:p>
          <a:p>
            <a:r>
              <a:rPr lang="en-US" b="1" dirty="0" smtClean="0"/>
              <a:t>Hobson’s </a:t>
            </a:r>
            <a:r>
              <a:rPr lang="en-US" b="1" dirty="0" err="1"/>
              <a:t>CollegeView</a:t>
            </a:r>
            <a:r>
              <a:rPr lang="en-US" b="1" dirty="0"/>
              <a:t>: </a:t>
            </a:r>
            <a:r>
              <a:rPr lang="en-US" b="1" i="1" dirty="0" smtClean="0">
                <a:hlinkClick r:id="rId5"/>
              </a:rPr>
              <a:t>www.collegeview.com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Peterson’s: </a:t>
            </a:r>
            <a:r>
              <a:rPr lang="en-US" b="1" i="1" dirty="0" smtClean="0">
                <a:hlinkClick r:id="rId6"/>
              </a:rPr>
              <a:t>www.petersons.com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The Common Application Online: </a:t>
            </a:r>
            <a:r>
              <a:rPr lang="en-US" b="1" i="1" dirty="0" smtClean="0">
                <a:hlinkClick r:id="rId7"/>
              </a:rPr>
              <a:t>www.commonapp.org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Colleges That Change Lives: </a:t>
            </a:r>
            <a:r>
              <a:rPr lang="en-US" b="1" i="1" dirty="0" smtClean="0">
                <a:hlinkClick r:id="rId8"/>
              </a:rPr>
              <a:t>www.ctcl.org</a:t>
            </a:r>
            <a:endParaRPr lang="en-US" b="1" i="1" dirty="0" smtClean="0"/>
          </a:p>
          <a:p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960438"/>
          </a:xfrm>
        </p:spPr>
        <p:txBody>
          <a:bodyPr>
            <a:normAutofit fontScale="90000"/>
          </a:bodyPr>
          <a:lstStyle/>
          <a:p>
            <a:r>
              <a:rPr lang="en-US" i="1" dirty="0" smtClean="0"/>
              <a:t>FINANCIAL AID AND SCHOLARSHIP INFORMATION</a:t>
            </a:r>
            <a:br>
              <a:rPr lang="en-US" i="1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b="1" dirty="0" smtClean="0"/>
              <a:t>Federal </a:t>
            </a:r>
            <a:r>
              <a:rPr lang="en-US" b="1" dirty="0"/>
              <a:t>Student Aid: </a:t>
            </a:r>
            <a:r>
              <a:rPr lang="en-US" b="1" i="1" dirty="0">
                <a:hlinkClick r:id="rId2"/>
              </a:rPr>
              <a:t>http://</a:t>
            </a:r>
            <a:r>
              <a:rPr lang="en-US" b="1" i="1" dirty="0" smtClean="0">
                <a:hlinkClick r:id="rId2"/>
              </a:rPr>
              <a:t>studentaid.ed.gov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Free Application for Federal Student Aid (FAFSA): </a:t>
            </a:r>
            <a:r>
              <a:rPr lang="en-US" b="1" i="1" dirty="0" smtClean="0">
                <a:hlinkClick r:id="rId3"/>
              </a:rPr>
              <a:t>www.fafsa.gov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FAFSA4caster: </a:t>
            </a:r>
            <a:r>
              <a:rPr lang="en-US" b="1" i="1" dirty="0" smtClean="0">
                <a:hlinkClick r:id="rId4"/>
              </a:rPr>
              <a:t>www.fafsa4caster.ed.gov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CSS/PROFILE: </a:t>
            </a:r>
            <a:r>
              <a:rPr lang="en-US" b="1" i="1" dirty="0">
                <a:hlinkClick r:id="rId5"/>
              </a:rPr>
              <a:t>https://</a:t>
            </a:r>
            <a:r>
              <a:rPr lang="en-US" b="1" i="1" dirty="0" smtClean="0">
                <a:hlinkClick r:id="rId5"/>
              </a:rPr>
              <a:t>profileonline.collegeboard.com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The Smart Student Guide to Financial Aid: </a:t>
            </a:r>
            <a:r>
              <a:rPr lang="en-US" b="1" i="1" dirty="0" smtClean="0">
                <a:hlinkClick r:id="rId6"/>
              </a:rPr>
              <a:t>www.finaid.org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 err="1"/>
              <a:t>FastWeb</a:t>
            </a:r>
            <a:r>
              <a:rPr lang="en-US" b="1" dirty="0"/>
              <a:t>: </a:t>
            </a:r>
            <a:r>
              <a:rPr lang="en-US" b="1" i="1" dirty="0" smtClean="0">
                <a:hlinkClick r:id="rId7"/>
              </a:rPr>
              <a:t>www.fastweb.com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 err="1"/>
              <a:t>FindTuition</a:t>
            </a:r>
            <a:r>
              <a:rPr lang="en-US" b="1" dirty="0"/>
              <a:t>: </a:t>
            </a:r>
            <a:r>
              <a:rPr lang="en-US" b="1" i="1" dirty="0" smtClean="0">
                <a:hlinkClick r:id="rId8"/>
              </a:rPr>
              <a:t>www.findtuition.com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Sallie Mae: </a:t>
            </a:r>
            <a:r>
              <a:rPr lang="en-US" b="1" i="1" dirty="0" smtClean="0">
                <a:hlinkClick r:id="rId9"/>
              </a:rPr>
              <a:t>www.salliemae.com</a:t>
            </a:r>
            <a:r>
              <a:rPr lang="en-US" b="1" i="1" dirty="0" smtClean="0"/>
              <a:t> 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i="1" dirty="0" smtClean="0"/>
              <a:t>TESTING</a:t>
            </a:r>
            <a:br>
              <a:rPr lang="en-US" i="1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b="1" dirty="0" smtClean="0"/>
              <a:t>ACT</a:t>
            </a:r>
            <a:r>
              <a:rPr lang="en-US" b="1" dirty="0"/>
              <a:t>: </a:t>
            </a:r>
            <a:r>
              <a:rPr lang="en-US" b="1" i="1" dirty="0" smtClean="0">
                <a:hlinkClick r:id="rId2"/>
              </a:rPr>
              <a:t>www.act.org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ACT Fee Waiver Instructions: </a:t>
            </a:r>
            <a:r>
              <a:rPr lang="en-US" b="1" i="1" dirty="0" smtClean="0">
                <a:hlinkClick r:id="rId3"/>
              </a:rPr>
              <a:t>www.actstudent.org/faq/answers/feewaiver.html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SAT: The College Board: </a:t>
            </a:r>
            <a:r>
              <a:rPr lang="en-US" b="1" i="1" dirty="0" smtClean="0">
                <a:hlinkClick r:id="rId4"/>
              </a:rPr>
              <a:t>www.collegeboard.com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SAT Fee Waiver Instructions: </a:t>
            </a:r>
            <a:r>
              <a:rPr lang="en-US" b="1" i="1" dirty="0" smtClean="0">
                <a:hlinkClick r:id="rId5"/>
              </a:rPr>
              <a:t>www.collegeboard.com/student/testing/sat/calenfees/feewaivers.html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Preliminary SAT (PSAT): </a:t>
            </a:r>
            <a:r>
              <a:rPr lang="en-US" b="1" i="1" dirty="0" smtClean="0">
                <a:hlinkClick r:id="rId6"/>
              </a:rPr>
              <a:t>www.collegeboard.com/student/testing/psat/about.html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Free Test Prep from Number2.com: </a:t>
            </a:r>
            <a:r>
              <a:rPr lang="en-US" b="1" i="1" dirty="0" smtClean="0">
                <a:hlinkClick r:id="rId7"/>
              </a:rPr>
              <a:t>www.number2.com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The Princeton Review: </a:t>
            </a:r>
            <a:r>
              <a:rPr lang="en-US" b="1" i="1" dirty="0" smtClean="0">
                <a:hlinkClick r:id="rId8"/>
              </a:rPr>
              <a:t>www.princetonreview.com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Kaplan’s Test Prep: </a:t>
            </a:r>
            <a:r>
              <a:rPr lang="en-US" b="1" i="1" dirty="0" smtClean="0">
                <a:hlinkClick r:id="rId9"/>
              </a:rPr>
              <a:t>www.kaptest.com</a:t>
            </a:r>
            <a:r>
              <a:rPr lang="en-US" b="1" i="1" dirty="0" smtClean="0"/>
              <a:t> 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8229600" cy="960438"/>
          </a:xfrm>
        </p:spPr>
        <p:txBody>
          <a:bodyPr>
            <a:normAutofit fontScale="90000"/>
          </a:bodyPr>
          <a:lstStyle/>
          <a:p>
            <a:r>
              <a:rPr lang="en-US" i="1" dirty="0" smtClean="0"/>
              <a:t>ASSOCIATIONS/ORGANIZATIONS AND RESEARCH/POLICY</a:t>
            </a:r>
            <a:br>
              <a:rPr lang="en-US" i="1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b="1" dirty="0" smtClean="0"/>
              <a:t>National </a:t>
            </a:r>
            <a:r>
              <a:rPr lang="en-US" b="1" dirty="0"/>
              <a:t>Association for College Admission Counseling: </a:t>
            </a:r>
            <a:r>
              <a:rPr lang="en-US" b="1" i="1" dirty="0" smtClean="0">
                <a:hlinkClick r:id="rId2"/>
              </a:rPr>
              <a:t>www.nacacnet.org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 err="1"/>
              <a:t>MemberPortal</a:t>
            </a:r>
            <a:r>
              <a:rPr lang="en-US" b="1" dirty="0"/>
              <a:t>/United Negro College Fund (UNCF): </a:t>
            </a:r>
            <a:r>
              <a:rPr lang="en-US" b="1" i="1" dirty="0" smtClean="0">
                <a:hlinkClick r:id="rId3"/>
              </a:rPr>
              <a:t>www.uncf.org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Hispanic Association of Colleges and Universities: </a:t>
            </a:r>
            <a:r>
              <a:rPr lang="en-US" b="1" i="1" dirty="0" smtClean="0">
                <a:hlinkClick r:id="rId4"/>
              </a:rPr>
              <a:t>www.hacu.net/hacu/Default_EN.asp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National Association for Equal Opportunity in Higher Education: </a:t>
            </a:r>
            <a:r>
              <a:rPr lang="en-US" b="1" i="1" dirty="0" smtClean="0">
                <a:hlinkClick r:id="rId5"/>
              </a:rPr>
              <a:t>www.nafeo.org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First In The Family: </a:t>
            </a:r>
            <a:r>
              <a:rPr lang="en-US" b="1" i="1" dirty="0" smtClean="0">
                <a:hlinkClick r:id="rId6"/>
              </a:rPr>
              <a:t>www.firstinthefamily.org</a:t>
            </a:r>
            <a:r>
              <a:rPr lang="en-US" b="1" i="1" dirty="0" smtClean="0"/>
              <a:t> 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i="1" dirty="0" smtClean="0"/>
              <a:t>ATHLETICS</a:t>
            </a:r>
            <a:br>
              <a:rPr lang="en-US" i="1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smtClean="0"/>
              <a:t>The </a:t>
            </a:r>
            <a:r>
              <a:rPr lang="en-US" b="1" dirty="0"/>
              <a:t>Official NCAA Initial-Eligibility Clearinghouse Web site: </a:t>
            </a:r>
            <a:r>
              <a:rPr lang="en-US" b="1" i="1" dirty="0">
                <a:hlinkClick r:id="rId2"/>
              </a:rPr>
              <a:t>http://</a:t>
            </a:r>
            <a:r>
              <a:rPr lang="en-US" b="1" i="1" dirty="0" smtClean="0">
                <a:hlinkClick r:id="rId2"/>
              </a:rPr>
              <a:t>eligibilitycenter.org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Campus Champs: </a:t>
            </a:r>
            <a:r>
              <a:rPr lang="en-US" b="1" i="1" dirty="0" smtClean="0">
                <a:hlinkClick r:id="rId3"/>
              </a:rPr>
              <a:t>www.campuschamps.org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b="1" dirty="0"/>
              <a:t>Athletic Aid: </a:t>
            </a:r>
            <a:r>
              <a:rPr lang="en-US" b="1" i="1" dirty="0" smtClean="0">
                <a:hlinkClick r:id="rId4"/>
              </a:rPr>
              <a:t>www.athleticaid.com</a:t>
            </a:r>
            <a:r>
              <a:rPr lang="en-US" b="1" i="1" dirty="0" smtClean="0"/>
              <a:t> </a:t>
            </a:r>
            <a:endParaRPr lang="en-US" b="1" i="1" dirty="0"/>
          </a:p>
          <a:p>
            <a:r>
              <a:rPr lang="en-US" i="1" dirty="0"/>
              <a:t>CAREERS</a:t>
            </a:r>
          </a:p>
          <a:p>
            <a:r>
              <a:rPr lang="en-US" b="1" dirty="0"/>
              <a:t>The Occupational Outlook Handbook: </a:t>
            </a:r>
            <a:r>
              <a:rPr lang="en-US" b="1" i="1" dirty="0" smtClean="0">
                <a:hlinkClick r:id="rId5"/>
              </a:rPr>
              <a:t>www.bls.gov/oco</a:t>
            </a:r>
            <a:r>
              <a:rPr lang="en-US" b="1" i="1" dirty="0" smtClean="0"/>
              <a:t> 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 fontScale="90000"/>
          </a:bodyPr>
          <a:lstStyle/>
          <a:p>
            <a:r>
              <a:rPr lang="en-US" dirty="0"/>
              <a:t>WRAP-UP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 fontScale="85000" lnSpcReduction="10000"/>
          </a:bodyPr>
          <a:lstStyle/>
          <a:p>
            <a:r>
              <a:rPr lang="en-US" sz="4700" b="1" i="1" u="sng" dirty="0">
                <a:solidFill>
                  <a:srgbClr val="FF0000"/>
                </a:solidFill>
              </a:rPr>
              <a:t>Homework:</a:t>
            </a:r>
          </a:p>
          <a:p>
            <a:r>
              <a:rPr lang="en-US" dirty="0"/>
              <a:t>1. </a:t>
            </a:r>
            <a:r>
              <a:rPr lang="en-US" dirty="0" smtClean="0"/>
              <a:t> Read </a:t>
            </a:r>
            <a:r>
              <a:rPr lang="en-US" dirty="0"/>
              <a:t>the “Doing Your Research” handout prior to the next session.</a:t>
            </a:r>
          </a:p>
          <a:p>
            <a:r>
              <a:rPr lang="en-US" dirty="0"/>
              <a:t>2. Upon reading “Doing Your Research”, students should pick one or two of the resources </a:t>
            </a:r>
            <a:r>
              <a:rPr lang="en-US" dirty="0" smtClean="0"/>
              <a:t>mentioned on </a:t>
            </a:r>
            <a:r>
              <a:rPr lang="en-US" dirty="0"/>
              <a:t>the handout to find out more information about 1 college that currently interests them. </a:t>
            </a:r>
            <a:r>
              <a:rPr lang="en-US" dirty="0" smtClean="0"/>
              <a:t>Public and </a:t>
            </a:r>
            <a:r>
              <a:rPr lang="en-US" dirty="0"/>
              <a:t>school libraries are a good place to access computers and/or college guidebooks and </a:t>
            </a:r>
            <a:r>
              <a:rPr lang="en-US" dirty="0" smtClean="0"/>
              <a:t>college view </a:t>
            </a:r>
            <a:r>
              <a:rPr lang="en-US" dirty="0"/>
              <a:t>books.</a:t>
            </a:r>
          </a:p>
          <a:p>
            <a:r>
              <a:rPr lang="en-US" dirty="0"/>
              <a:t>3. They should then record 3 pieces of interesting information about the college in their notebook </a:t>
            </a:r>
            <a:r>
              <a:rPr lang="en-US" dirty="0" smtClean="0"/>
              <a:t>and be </a:t>
            </a:r>
            <a:r>
              <a:rPr lang="en-US" dirty="0"/>
              <a:t>prepared to discuss their findings with the group.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4562"/>
          </a:xfrm>
        </p:spPr>
        <p:txBody>
          <a:bodyPr>
            <a:normAutofit fontScale="90000"/>
          </a:bodyPr>
          <a:lstStyle/>
          <a:p>
            <a:r>
              <a:rPr lang="en-US" dirty="0"/>
              <a:t>Activity # 2:</a:t>
            </a:r>
            <a:br>
              <a:rPr lang="en-US" dirty="0"/>
            </a:br>
            <a:r>
              <a:rPr lang="en-US" dirty="0"/>
              <a:t>Getting to Know College Possibilities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181600"/>
          </a:xfrm>
        </p:spPr>
        <p:txBody>
          <a:bodyPr>
            <a:normAutofit fontScale="77500" lnSpcReduction="20000"/>
          </a:bodyPr>
          <a:lstStyle/>
          <a:p>
            <a:r>
              <a:rPr lang="en-US" dirty="0"/>
              <a:t>How do I learn best? In large or lecture-style classes, or in small discussion/seminar settings?</a:t>
            </a:r>
          </a:p>
          <a:p>
            <a:r>
              <a:rPr lang="en-US" dirty="0" smtClean="0"/>
              <a:t> </a:t>
            </a:r>
            <a:r>
              <a:rPr lang="en-US" dirty="0"/>
              <a:t>Do I prefer being one of the best in a class, or do I need the competition of equally bright peers </a:t>
            </a:r>
            <a:r>
              <a:rPr lang="en-US" dirty="0" smtClean="0"/>
              <a:t>in order </a:t>
            </a:r>
            <a:r>
              <a:rPr lang="en-US" dirty="0"/>
              <a:t>to challenge myself?</a:t>
            </a:r>
          </a:p>
          <a:p>
            <a:r>
              <a:rPr lang="en-US" dirty="0" smtClean="0"/>
              <a:t>Do </a:t>
            </a:r>
            <a:r>
              <a:rPr lang="en-US" dirty="0"/>
              <a:t>I learn more quickly when structure is clear and uniform, or does freedom to make choices </a:t>
            </a:r>
            <a:r>
              <a:rPr lang="en-US" dirty="0" smtClean="0"/>
              <a:t>about how </a:t>
            </a:r>
            <a:r>
              <a:rPr lang="en-US" dirty="0"/>
              <a:t>I spend my time for a class fit me better?</a:t>
            </a:r>
          </a:p>
          <a:p>
            <a:r>
              <a:rPr lang="en-US" dirty="0" smtClean="0"/>
              <a:t> </a:t>
            </a:r>
            <a:r>
              <a:rPr lang="en-US" dirty="0"/>
              <a:t>What extracurricular activities have been most important to me? Which will I want to continue in college?</a:t>
            </a:r>
          </a:p>
          <a:p>
            <a:r>
              <a:rPr lang="en-US" dirty="0" smtClean="0"/>
              <a:t>What </a:t>
            </a:r>
            <a:r>
              <a:rPr lang="en-US" dirty="0"/>
              <a:t>have I learned about my academic interests and abilities that will influence what I might </a:t>
            </a:r>
            <a:r>
              <a:rPr lang="en-US" dirty="0" smtClean="0"/>
              <a:t>study in </a:t>
            </a:r>
            <a:r>
              <a:rPr lang="en-US" dirty="0"/>
              <a:t>college?</a:t>
            </a:r>
          </a:p>
          <a:p>
            <a:r>
              <a:rPr lang="en-US" dirty="0" smtClean="0"/>
              <a:t> </a:t>
            </a:r>
            <a:r>
              <a:rPr lang="en-US" dirty="0"/>
              <a:t>Who are my friends? Do I want my relationships in college to be similar or different?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i="1" dirty="0"/>
              <a:t>CONSIDERING COLLEGE TYPES: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/>
              <a:t>Liberal Arts </a:t>
            </a:r>
            <a:r>
              <a:rPr lang="en-US" b="1" dirty="0" smtClean="0"/>
              <a:t>Colleges:</a:t>
            </a:r>
          </a:p>
          <a:p>
            <a:endParaRPr lang="en-US" b="1" dirty="0"/>
          </a:p>
          <a:p>
            <a:endParaRPr lang="en-US" b="1" dirty="0" smtClean="0"/>
          </a:p>
          <a:p>
            <a:r>
              <a:rPr lang="en-US" b="1" dirty="0" smtClean="0"/>
              <a:t>Universities:</a:t>
            </a:r>
          </a:p>
          <a:p>
            <a:endParaRPr lang="en-US" b="1" dirty="0"/>
          </a:p>
          <a:p>
            <a:r>
              <a:rPr lang="en-US" b="1" dirty="0"/>
              <a:t>Technical Institutes and Professional </a:t>
            </a:r>
            <a:r>
              <a:rPr lang="en-US" b="1" dirty="0" smtClean="0"/>
              <a:t>Schools: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256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57200"/>
            <a:ext cx="8229600" cy="5668963"/>
          </a:xfrm>
        </p:spPr>
        <p:txBody>
          <a:bodyPr>
            <a:normAutofit lnSpcReduction="10000"/>
          </a:bodyPr>
          <a:lstStyle/>
          <a:p>
            <a:r>
              <a:rPr lang="en-US" b="1" dirty="0"/>
              <a:t>Historically Black Colleges and </a:t>
            </a:r>
            <a:r>
              <a:rPr lang="en-US" b="1" dirty="0" smtClean="0"/>
              <a:t>Universities:</a:t>
            </a:r>
          </a:p>
          <a:p>
            <a:endParaRPr lang="en-US" b="1" dirty="0"/>
          </a:p>
          <a:p>
            <a:endParaRPr lang="en-US" b="1" dirty="0" smtClean="0"/>
          </a:p>
          <a:p>
            <a:r>
              <a:rPr lang="en-US" b="1" dirty="0"/>
              <a:t>Women’s </a:t>
            </a:r>
            <a:r>
              <a:rPr lang="en-US" b="1" dirty="0" smtClean="0"/>
              <a:t>Colleges:</a:t>
            </a:r>
          </a:p>
          <a:p>
            <a:endParaRPr lang="en-US" b="1" dirty="0"/>
          </a:p>
          <a:p>
            <a:endParaRPr lang="en-US" b="1" dirty="0" smtClean="0"/>
          </a:p>
          <a:p>
            <a:r>
              <a:rPr lang="en-US" b="1" dirty="0"/>
              <a:t>Community or junior </a:t>
            </a:r>
            <a:r>
              <a:rPr lang="en-US" b="1" dirty="0" smtClean="0"/>
              <a:t>colleges:</a:t>
            </a:r>
          </a:p>
          <a:p>
            <a:endParaRPr lang="en-US" b="1" dirty="0"/>
          </a:p>
          <a:p>
            <a:endParaRPr lang="en-US" b="1" dirty="0" smtClean="0"/>
          </a:p>
          <a:p>
            <a:r>
              <a:rPr lang="en-US" b="1" dirty="0"/>
              <a:t>Proprietary </a:t>
            </a:r>
            <a:r>
              <a:rPr lang="en-US" b="1" dirty="0" smtClean="0"/>
              <a:t>institutions: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Activity # 3:</a:t>
            </a:r>
            <a:br>
              <a:rPr lang="en-US" dirty="0"/>
            </a:br>
            <a:r>
              <a:rPr lang="en-US" dirty="0"/>
              <a:t>Everything You Ever Wanted to Know</a:t>
            </a:r>
            <a:br>
              <a:rPr lang="en-US" dirty="0"/>
            </a:br>
            <a:r>
              <a:rPr lang="en-US" dirty="0"/>
              <a:t>About College but Were Afraid to Ask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52600"/>
            <a:ext cx="8229600" cy="4373563"/>
          </a:xfrm>
        </p:spPr>
        <p:txBody>
          <a:bodyPr/>
          <a:lstStyle/>
          <a:p>
            <a:r>
              <a:rPr lang="en-US" b="1" dirty="0"/>
              <a:t>Several college guidebooks and college </a:t>
            </a:r>
            <a:r>
              <a:rPr lang="en-US" b="1" dirty="0" err="1" smtClean="0"/>
              <a:t>viewbooks</a:t>
            </a:r>
            <a:r>
              <a:rPr lang="en-US" b="1" dirty="0" smtClean="0"/>
              <a:t> (can be located in the Guidance Office)</a:t>
            </a:r>
          </a:p>
          <a:p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2562"/>
          </a:xfrm>
        </p:spPr>
        <p:txBody>
          <a:bodyPr>
            <a:normAutofit fontScale="90000"/>
          </a:bodyPr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685800"/>
            <a:ext cx="8458200" cy="5440363"/>
          </a:xfrm>
        </p:spPr>
        <p:txBody>
          <a:bodyPr/>
          <a:lstStyle/>
          <a:p>
            <a:r>
              <a:rPr lang="en-US" dirty="0" smtClean="0"/>
              <a:t>   The </a:t>
            </a:r>
            <a:r>
              <a:rPr lang="en-US" dirty="0"/>
              <a:t>students </a:t>
            </a:r>
            <a:r>
              <a:rPr lang="en-US" dirty="0" smtClean="0"/>
              <a:t>will </a:t>
            </a:r>
            <a:r>
              <a:rPr lang="en-US" dirty="0"/>
              <a:t>brainstorm a list of everything they would want to know about a college before </a:t>
            </a:r>
            <a:r>
              <a:rPr lang="en-US" dirty="0" smtClean="0"/>
              <a:t>deciding to </a:t>
            </a:r>
            <a:r>
              <a:rPr lang="en-US" dirty="0"/>
              <a:t>apply. (For example: Is it in a city or the country? What majors are offered</a:t>
            </a:r>
            <a:r>
              <a:rPr lang="en-US" dirty="0" smtClean="0"/>
              <a:t>?</a:t>
            </a:r>
            <a:r>
              <a:rPr lang="en-US" dirty="0"/>
              <a:t> What about a location might make a difference to </a:t>
            </a:r>
            <a:r>
              <a:rPr lang="en-US" dirty="0" smtClean="0"/>
              <a:t>you? What </a:t>
            </a:r>
            <a:r>
              <a:rPr lang="en-US" dirty="0"/>
              <a:t>about where you will live at </a:t>
            </a:r>
            <a:r>
              <a:rPr lang="en-US" dirty="0" smtClean="0"/>
              <a:t>college </a:t>
            </a:r>
            <a:r>
              <a:rPr lang="en-US" dirty="0"/>
              <a:t>What kinds of facilities might you want on a campus</a:t>
            </a:r>
            <a:r>
              <a:rPr lang="en-US" dirty="0" smtClean="0"/>
              <a:t>? </a:t>
            </a:r>
            <a:r>
              <a:rPr lang="en-US" dirty="0"/>
              <a:t>What will you want to do to have fun?</a:t>
            </a:r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85800"/>
            <a:ext cx="8229600" cy="457200"/>
          </a:xfrm>
        </p:spPr>
        <p:txBody>
          <a:bodyPr>
            <a:normAutofit fontScale="90000"/>
          </a:bodyPr>
          <a:lstStyle/>
          <a:p>
            <a:r>
              <a:rPr lang="en-US" dirty="0"/>
              <a:t>CHARTING YOUR COURSE FOR COLLEGE</a:t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 lnSpcReduction="10000"/>
          </a:bodyPr>
          <a:lstStyle/>
          <a:p>
            <a:r>
              <a:rPr lang="en-US" b="1" dirty="0"/>
              <a:t>ACCREDITATION AND PARTICIPATION IN THE FEDERAL STUDENT AID </a:t>
            </a:r>
            <a:r>
              <a:rPr lang="en-US" b="1" dirty="0" smtClean="0"/>
              <a:t>PROGRAMS.</a:t>
            </a:r>
          </a:p>
          <a:p>
            <a:r>
              <a:rPr lang="en-US" b="1" dirty="0"/>
              <a:t>INSTITUTION </a:t>
            </a:r>
            <a:r>
              <a:rPr lang="en-US" b="1" dirty="0" smtClean="0"/>
              <a:t>SIZE</a:t>
            </a:r>
          </a:p>
          <a:p>
            <a:r>
              <a:rPr lang="en-US" b="1" dirty="0" smtClean="0"/>
              <a:t>LOCATION</a:t>
            </a:r>
          </a:p>
          <a:p>
            <a:r>
              <a:rPr lang="en-US" b="1" dirty="0"/>
              <a:t>ACADEMIC </a:t>
            </a:r>
            <a:r>
              <a:rPr lang="en-US" b="1" dirty="0" smtClean="0"/>
              <a:t>PROGRAMS</a:t>
            </a:r>
          </a:p>
          <a:p>
            <a:r>
              <a:rPr lang="en-US" b="1" dirty="0"/>
              <a:t>CAMPUS </a:t>
            </a:r>
            <a:r>
              <a:rPr lang="en-US" b="1" dirty="0" smtClean="0"/>
              <a:t>LIFE</a:t>
            </a:r>
          </a:p>
          <a:p>
            <a:r>
              <a:rPr lang="en-US" b="1" dirty="0" smtClean="0"/>
              <a:t>COST</a:t>
            </a:r>
          </a:p>
          <a:p>
            <a:r>
              <a:rPr lang="en-US" b="1" dirty="0" smtClean="0"/>
              <a:t>DIVERSITY</a:t>
            </a:r>
          </a:p>
          <a:p>
            <a:r>
              <a:rPr lang="en-US" b="1" dirty="0"/>
              <a:t>RETENTION AND GRADUATION RATES</a:t>
            </a:r>
            <a:endParaRPr lang="en-US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291</TotalTime>
  <Words>2697</Words>
  <Application>Microsoft Office PowerPoint</Application>
  <PresentationFormat>On-screen Show (4:3)</PresentationFormat>
  <Paragraphs>135</Paragraphs>
  <Slides>29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0" baseType="lpstr">
      <vt:lpstr>Office Theme</vt:lpstr>
      <vt:lpstr>RAMS (10/12/12)</vt:lpstr>
      <vt:lpstr>Session 2: There is a college for everyone!</vt:lpstr>
      <vt:lpstr>Activity # 2: Getting to Know College Possibilities</vt:lpstr>
      <vt:lpstr>CONSIDERING COLLEGE TYPES:</vt:lpstr>
      <vt:lpstr>Slide 5</vt:lpstr>
      <vt:lpstr>Activity # 3: Everything You Ever Wanted to Know About College but Were Afraid to Ask</vt:lpstr>
      <vt:lpstr>Slide 7</vt:lpstr>
      <vt:lpstr>List</vt:lpstr>
      <vt:lpstr>CHARTING YOUR COURSE FOR COLLEGE </vt:lpstr>
      <vt:lpstr>CHARTING YOUR COURSE FOR COLLEGE</vt:lpstr>
      <vt:lpstr>Slide 11</vt:lpstr>
      <vt:lpstr>LOCATION:</vt:lpstr>
      <vt:lpstr>ACADEMIC PROGRAMS</vt:lpstr>
      <vt:lpstr>CAMPUS LIFE</vt:lpstr>
      <vt:lpstr>COST:</vt:lpstr>
      <vt:lpstr>DIVERSITY:</vt:lpstr>
      <vt:lpstr>RETENTION AND GRADUATION RATES</vt:lpstr>
      <vt:lpstr>Doing Your Research</vt:lpstr>
      <vt:lpstr>Doing Your Research</vt:lpstr>
      <vt:lpstr>Slide 20</vt:lpstr>
      <vt:lpstr>COLLEGE FAIRS AND OPEN HOUSES</vt:lpstr>
      <vt:lpstr>PEOPLE RESOURCES</vt:lpstr>
      <vt:lpstr>VISITS TO COLLEGE CAMPUSES</vt:lpstr>
      <vt:lpstr>Activity # 4: Using the Internet to Research Colleges</vt:lpstr>
      <vt:lpstr>FINANCIAL AID AND SCHOLARSHIP INFORMATION </vt:lpstr>
      <vt:lpstr>TESTING </vt:lpstr>
      <vt:lpstr>ASSOCIATIONS/ORGANIZATIONS AND RESEARCH/POLICY </vt:lpstr>
      <vt:lpstr>ATHLETICS </vt:lpstr>
      <vt:lpstr>WRAP-UP</vt:lpstr>
    </vt:vector>
  </TitlesOfParts>
  <Company>JCPS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RAMS</dc:title>
  <dc:creator>Ana Castro</dc:creator>
  <cp:lastModifiedBy>Ana Castro</cp:lastModifiedBy>
  <cp:revision>25</cp:revision>
  <dcterms:created xsi:type="dcterms:W3CDTF">2012-10-12T14:14:07Z</dcterms:created>
  <dcterms:modified xsi:type="dcterms:W3CDTF">2012-10-12T19:05:58Z</dcterms:modified>
</cp:coreProperties>
</file>

<file path=docProps/thumbnail.jpeg>
</file>